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75" r:id="rId5"/>
    <p:sldId id="298" r:id="rId6"/>
    <p:sldId id="273" r:id="rId7"/>
    <p:sldId id="407" r:id="rId8"/>
    <p:sldId id="3421" r:id="rId9"/>
    <p:sldId id="3422" r:id="rId10"/>
    <p:sldId id="3442" r:id="rId11"/>
    <p:sldId id="3453" r:id="rId12"/>
    <p:sldId id="3454" r:id="rId13"/>
    <p:sldId id="3449" r:id="rId14"/>
    <p:sldId id="3450" r:id="rId15"/>
    <p:sldId id="3451" r:id="rId16"/>
    <p:sldId id="3448" r:id="rId17"/>
    <p:sldId id="3452" r:id="rId18"/>
    <p:sldId id="3446" r:id="rId19"/>
    <p:sldId id="3457" r:id="rId20"/>
    <p:sldId id="305" r:id="rId21"/>
    <p:sldId id="406" r:id="rId22"/>
    <p:sldId id="3447" r:id="rId23"/>
    <p:sldId id="3436" r:id="rId24"/>
    <p:sldId id="3437" r:id="rId25"/>
    <p:sldId id="3438" r:id="rId26"/>
    <p:sldId id="3445" r:id="rId27"/>
    <p:sldId id="343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2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3BC"/>
    <a:srgbClr val="045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509" autoAdjust="0"/>
  </p:normalViewPr>
  <p:slideViewPr>
    <p:cSldViewPr snapToGrid="0" snapToObjects="1">
      <p:cViewPr varScale="1">
        <p:scale>
          <a:sx n="75" d="100"/>
          <a:sy n="75" d="100"/>
        </p:scale>
        <p:origin x="138" y="72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notesViewPr>
    <p:cSldViewPr snapToGrid="0" snapToObjects="1">
      <p:cViewPr varScale="1">
        <p:scale>
          <a:sx n="87" d="100"/>
          <a:sy n="87" d="100"/>
        </p:scale>
        <p:origin x="26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1 v3'!$B$1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'Figure 1 v3'!$A$2:$A$9</c:f>
              <c:strCache>
                <c:ptCount val="8"/>
                <c:pt idx="0">
                  <c:v>Any Inhalation</c:v>
                </c:pt>
                <c:pt idx="1">
                  <c:v>Smoke</c:v>
                </c:pt>
                <c:pt idx="2">
                  <c:v>Vaporize</c:v>
                </c:pt>
                <c:pt idx="3">
                  <c:v>Dab</c:v>
                </c:pt>
                <c:pt idx="4">
                  <c:v>Any Ingestion</c:v>
                </c:pt>
                <c:pt idx="5">
                  <c:v>Eat</c:v>
                </c:pt>
                <c:pt idx="6">
                  <c:v>Drink</c:v>
                </c:pt>
                <c:pt idx="7">
                  <c:v>Apply to Skin</c:v>
                </c:pt>
              </c:strCache>
            </c:strRef>
          </c:cat>
          <c:val>
            <c:numRef>
              <c:f>'Figure 1 v3'!$B$2:$B$9</c:f>
              <c:numCache>
                <c:formatCode>0.0</c:formatCode>
                <c:ptCount val="8"/>
                <c:pt idx="0">
                  <c:v>65</c:v>
                </c:pt>
                <c:pt idx="1">
                  <c:v>51.7</c:v>
                </c:pt>
                <c:pt idx="2">
                  <c:v>29</c:v>
                </c:pt>
                <c:pt idx="3">
                  <c:v>3.2</c:v>
                </c:pt>
                <c:pt idx="4">
                  <c:v>64.7</c:v>
                </c:pt>
                <c:pt idx="5">
                  <c:v>61.6</c:v>
                </c:pt>
                <c:pt idx="6">
                  <c:v>11.5</c:v>
                </c:pt>
                <c:pt idx="7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D-4804-A7D7-961FE01A341E}"/>
            </c:ext>
          </c:extLst>
        </c:ser>
        <c:ser>
          <c:idx val="1"/>
          <c:order val="1"/>
          <c:tx>
            <c:strRef>
              <c:f>'Figure 1 v3'!$C$1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'Figure 1 v3'!$A$2:$A$9</c:f>
              <c:strCache>
                <c:ptCount val="8"/>
                <c:pt idx="0">
                  <c:v>Any Inhalation</c:v>
                </c:pt>
                <c:pt idx="1">
                  <c:v>Smoke</c:v>
                </c:pt>
                <c:pt idx="2">
                  <c:v>Vaporize</c:v>
                </c:pt>
                <c:pt idx="3">
                  <c:v>Dab</c:v>
                </c:pt>
                <c:pt idx="4">
                  <c:v>Any Ingestion</c:v>
                </c:pt>
                <c:pt idx="5">
                  <c:v>Eat</c:v>
                </c:pt>
                <c:pt idx="6">
                  <c:v>Drink</c:v>
                </c:pt>
                <c:pt idx="7">
                  <c:v>Apply to Skin</c:v>
                </c:pt>
              </c:strCache>
            </c:strRef>
          </c:cat>
          <c:val>
            <c:numRef>
              <c:f>'Figure 1 v3'!$C$2:$C$9</c:f>
              <c:numCache>
                <c:formatCode>0.0</c:formatCode>
                <c:ptCount val="8"/>
                <c:pt idx="0">
                  <c:v>60.3</c:v>
                </c:pt>
                <c:pt idx="1">
                  <c:v>48.1</c:v>
                </c:pt>
                <c:pt idx="2">
                  <c:v>26.6</c:v>
                </c:pt>
                <c:pt idx="3">
                  <c:v>3</c:v>
                </c:pt>
                <c:pt idx="4">
                  <c:v>67.5</c:v>
                </c:pt>
                <c:pt idx="5">
                  <c:v>64</c:v>
                </c:pt>
                <c:pt idx="6">
                  <c:v>12.9</c:v>
                </c:pt>
                <c:pt idx="7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D-4804-A7D7-961FE01A341E}"/>
            </c:ext>
          </c:extLst>
        </c:ser>
        <c:ser>
          <c:idx val="2"/>
          <c:order val="2"/>
          <c:tx>
            <c:strRef>
              <c:f>'Figure 1 v3'!$D$1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'Figure 1 v3'!$A$2:$A$9</c:f>
              <c:strCache>
                <c:ptCount val="8"/>
                <c:pt idx="0">
                  <c:v>Any Inhalation</c:v>
                </c:pt>
                <c:pt idx="1">
                  <c:v>Smoke</c:v>
                </c:pt>
                <c:pt idx="2">
                  <c:v>Vaporize</c:v>
                </c:pt>
                <c:pt idx="3">
                  <c:v>Dab</c:v>
                </c:pt>
                <c:pt idx="4">
                  <c:v>Any Ingestion</c:v>
                </c:pt>
                <c:pt idx="5">
                  <c:v>Eat</c:v>
                </c:pt>
                <c:pt idx="6">
                  <c:v>Drink</c:v>
                </c:pt>
                <c:pt idx="7">
                  <c:v>Apply to Skin</c:v>
                </c:pt>
              </c:strCache>
            </c:strRef>
          </c:cat>
          <c:val>
            <c:numRef>
              <c:f>'Figure 1 v3'!$D$2:$D$9</c:f>
              <c:numCache>
                <c:formatCode>0.0</c:formatCode>
                <c:ptCount val="8"/>
                <c:pt idx="0">
                  <c:v>69.7</c:v>
                </c:pt>
                <c:pt idx="1">
                  <c:v>55.4</c:v>
                </c:pt>
                <c:pt idx="2">
                  <c:v>31.3</c:v>
                </c:pt>
                <c:pt idx="3">
                  <c:v>3.5</c:v>
                </c:pt>
                <c:pt idx="4">
                  <c:v>61.8</c:v>
                </c:pt>
                <c:pt idx="5">
                  <c:v>59</c:v>
                </c:pt>
                <c:pt idx="6">
                  <c:v>10.1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AD-4804-A7D7-961FE01A3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30824511"/>
        <c:axId val="2030824927"/>
      </c:barChart>
      <c:catAx>
        <c:axId val="2030824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0824927"/>
        <c:crosses val="autoZero"/>
        <c:auto val="1"/>
        <c:lblAlgn val="ctr"/>
        <c:lblOffset val="100"/>
        <c:noMultiLvlLbl val="0"/>
      </c:catAx>
      <c:valAx>
        <c:axId val="2030824927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030824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73F5E-F60B-3D42-A6DD-6D5611C2F6EE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A1AC-D174-D44D-BB31-612041F1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ED230-8F7E-46D7-A30A-B25C0A2D669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A49AA-CF05-41BD-B32B-0C747A6DC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4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Most (3/4s) of patients who use cannabis use it to manage their symptoms</a:t>
            </a:r>
          </a:p>
          <a:p>
            <a:r>
              <a:rPr lang="en-US" dirty="0">
                <a:solidFill>
                  <a:schemeClr val="bg1"/>
                </a:solidFill>
              </a:rPr>
              <a:t> =&gt; providers should not miss opportunity to identify and address cannabis users’ mental health symptoms, sleep, and pain</a:t>
            </a:r>
          </a:p>
          <a:p>
            <a:r>
              <a:rPr lang="en-US" dirty="0">
                <a:solidFill>
                  <a:schemeClr val="bg1"/>
                </a:solidFill>
              </a:rPr>
              <a:t>Cannabis use, medical cannabis use, symptoms using it for</a:t>
            </a:r>
          </a:p>
          <a:p>
            <a:r>
              <a:rPr lang="en-US" dirty="0">
                <a:solidFill>
                  <a:schemeClr val="bg1"/>
                </a:solidFill>
              </a:rPr>
              <a:t>Provide the latest evidence regarding benefits, harms, alternatives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cs typeface="Adobe Devanagari" panose="02040503050201020203" pitchFamily="18" charset="0"/>
              </a:rPr>
              <a:t>Providers are provided a script within the </a:t>
            </a:r>
            <a:r>
              <a:rPr lang="en-US" sz="1200" dirty="0" err="1">
                <a:cs typeface="Adobe Devanagari" panose="02040503050201020203" pitchFamily="18" charset="0"/>
              </a:rPr>
              <a:t>Smartset</a:t>
            </a:r>
            <a:r>
              <a:rPr lang="en-US" sz="1200" dirty="0">
                <a:cs typeface="Adobe Devanagari" panose="02040503050201020203" pitchFamily="18" charset="0"/>
              </a:rPr>
              <a:t> with brief advice tips for advising patients, e.g., on safely storing cannabis products to prevent accidental overdose of others such as children and pets.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00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71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07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80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69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09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Most (3/4s) of patients who use cannabis use it to manage their symptoms</a:t>
            </a:r>
          </a:p>
          <a:p>
            <a:r>
              <a:rPr lang="en-US" dirty="0">
                <a:solidFill>
                  <a:schemeClr val="bg1"/>
                </a:solidFill>
              </a:rPr>
              <a:t> =&gt; providers should not miss opportunity to identify and address cannabis users’ mental health symptoms, sleep, and pain</a:t>
            </a:r>
          </a:p>
          <a:p>
            <a:r>
              <a:rPr lang="en-US" dirty="0">
                <a:solidFill>
                  <a:schemeClr val="bg1"/>
                </a:solidFill>
              </a:rPr>
              <a:t>Cannabis use, medical cannabis use, symptoms using it for</a:t>
            </a:r>
          </a:p>
          <a:p>
            <a:r>
              <a:rPr lang="en-US" dirty="0">
                <a:solidFill>
                  <a:schemeClr val="bg1"/>
                </a:solidFill>
              </a:rPr>
              <a:t>Provide the latest evidence regarding benefits, harms, alternatives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3 questions max </a:t>
            </a:r>
          </a:p>
          <a:p>
            <a:pPr marL="171450" indent="-171450">
              <a:buFontTx/>
              <a:buChar char="-"/>
            </a:pPr>
            <a:r>
              <a:rPr lang="en-US" dirty="0"/>
              <a:t>Validated scale to categorize patients to low-moderate or high use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b="1" dirty="0" err="1"/>
              <a:t>Readd</a:t>
            </a:r>
            <a:r>
              <a:rPr lang="en-US" b="1" dirty="0"/>
              <a:t> to full talk:</a:t>
            </a:r>
          </a:p>
          <a:p>
            <a:pPr>
              <a:spcBef>
                <a:spcPct val="0"/>
              </a:spcBef>
            </a:pPr>
            <a:r>
              <a:rPr lang="en-US" sz="7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Tobacco use questions include: </a:t>
            </a:r>
          </a:p>
          <a:p>
            <a:pPr lvl="1">
              <a:spcBef>
                <a:spcPct val="0"/>
              </a:spcBef>
            </a:pPr>
            <a:r>
              <a:rPr lang="en-US" sz="7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e-cigarettes, hookah, chewing tobacco, 2</a:t>
            </a:r>
            <a:r>
              <a:rPr lang="en-US" sz="7200" baseline="30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nd </a:t>
            </a:r>
            <a:r>
              <a:rPr lang="en-US" sz="7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hand smoke exposure </a:t>
            </a:r>
          </a:p>
          <a:p>
            <a:pPr lvl="0">
              <a:spcBef>
                <a:spcPct val="0"/>
              </a:spcBef>
            </a:pPr>
            <a:r>
              <a:rPr lang="en-US" sz="7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Cannabis use </a:t>
            </a:r>
            <a:r>
              <a:rPr lang="en-US" sz="7200" dirty="0" err="1">
                <a:latin typeface="Adobe Devanagari" panose="02040503050201020203" pitchFamily="18" charset="0"/>
                <a:cs typeface="Adobe Devanagari" panose="02040503050201020203" pitchFamily="18" charset="0"/>
              </a:rPr>
              <a:t>qs</a:t>
            </a:r>
            <a:r>
              <a:rPr lang="en-US" sz="7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: </a:t>
            </a:r>
          </a:p>
          <a:p>
            <a:pPr lvl="0">
              <a:spcBef>
                <a:spcPct val="0"/>
              </a:spcBef>
            </a:pPr>
            <a:r>
              <a:rPr lang="en-US" sz="7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,  2</a:t>
            </a:r>
            <a:r>
              <a:rPr lang="en-US" sz="7200" baseline="30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nd</a:t>
            </a:r>
            <a:r>
              <a:rPr lang="en-US" sz="72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hand smoke exposure </a:t>
            </a:r>
          </a:p>
          <a:p>
            <a:pPr lvl="0">
              <a:spcBef>
                <a:spcPct val="0"/>
              </a:spcBef>
            </a:pPr>
            <a:endParaRPr lang="en-US" sz="7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0">
              <a:spcBef>
                <a:spcPct val="0"/>
              </a:spcBef>
            </a:pPr>
            <a:endParaRPr lang="en-US" sz="7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DE8E3-66CB-4BAB-B48C-ACDAF7BBC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127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This is an example of what the provider can see. </a:t>
            </a:r>
          </a:p>
          <a:p>
            <a:pPr lvl="0">
              <a:spcBef>
                <a:spcPct val="0"/>
              </a:spcBef>
            </a:pPr>
            <a:endParaRPr lang="en-US" sz="72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DE8E3-66CB-4BAB-B48C-ACDAF7BBC2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63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8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72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row </a:t>
            </a:r>
            <a:r>
              <a:rPr lang="en-US" dirty="0" err="1"/>
              <a:t>precents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0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Interpretation: in multivariable analyses,</a:t>
            </a:r>
            <a:r>
              <a:rPr lang="en-US" baseline="0" dirty="0"/>
              <a:t> even after adjusting for other factors </a:t>
            </a:r>
          </a:p>
          <a:p>
            <a:endParaRPr lang="en-US" baseline="0" dirty="0"/>
          </a:p>
          <a:p>
            <a:r>
              <a:rPr lang="en-US" dirty="0"/>
              <a:t>Reduced</a:t>
            </a:r>
            <a:r>
              <a:rPr lang="en-US" baseline="0" dirty="0"/>
              <a:t> odds of cannabis use among women as compared to men </a:t>
            </a:r>
          </a:p>
          <a:p>
            <a:r>
              <a:rPr lang="en-US" baseline="0" dirty="0"/>
              <a:t>Increased odds of cannabis use among those in the younger age groups with 18-29 year olds having nearly 6x greater odds of cannabis use as compared to those 60 and older</a:t>
            </a:r>
          </a:p>
          <a:p>
            <a:r>
              <a:rPr lang="en-US" baseline="0" dirty="0"/>
              <a:t>Interestingly, for every decile increase in neighborhood disadvantage there was a 20% decreased odds in cannabis use – meaning as neighborhood disadvantage increased, cannabis use decreased.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03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Smartset is hardly used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49AA-CF05-41BD-B32B-0C747A6DC6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9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1928264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 userDrawn="1"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87" y="0"/>
            <a:ext cx="1106751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487" y="-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/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2400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8806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583C8-CCA8-BB4A-B8AA-4ED85B62E67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65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856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7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 userDrawn="1"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44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56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 userDrawn="1"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26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796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27322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67963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73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65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4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265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6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6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699EEF-FB75-1A46-B6B6-39CCF65A9EA4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69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 userDrawn="1"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957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183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264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893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7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8797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67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96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2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76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3355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5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5080791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 userDrawn="1"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8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2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061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4090902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8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8305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8305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8305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2257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22570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257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22570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2257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22570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0044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00441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0044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500441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0044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500441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026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8878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488784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8878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8878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6665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766655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6665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766655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6665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766655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8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2038081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AC136-512C-4BBA-9AD2-A785DF97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A3142-3D33-4470-88E1-917ECC311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481BE-A6E7-42D9-BB48-2BDD22A6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965B1-36B9-4F76-8E08-773C312E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D12FD-9974-4A2B-B85B-49713AA9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A42A-D5BC-4C53-A462-772E5FA0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8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011522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7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70798-FB93-8742-9A92-FA7A241A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627B-E4D5-2947-8E88-B84039729B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4" r:id="rId4"/>
    <p:sldLayoutId id="2147483661" r:id="rId5"/>
    <p:sldLayoutId id="2147483676" r:id="rId6"/>
    <p:sldLayoutId id="2147483675" r:id="rId7"/>
    <p:sldLayoutId id="2147483677" r:id="rId8"/>
    <p:sldLayoutId id="2147483678" r:id="rId9"/>
    <p:sldLayoutId id="2147483679" r:id="rId10"/>
    <p:sldLayoutId id="2147483681" r:id="rId11"/>
    <p:sldLayoutId id="2147483682" r:id="rId12"/>
    <p:sldLayoutId id="2147483686" r:id="rId13"/>
    <p:sldLayoutId id="2147483663" r:id="rId14"/>
    <p:sldLayoutId id="2147483683" r:id="rId15"/>
    <p:sldLayoutId id="2147483685" r:id="rId16"/>
    <p:sldLayoutId id="2147483684" r:id="rId17"/>
    <p:sldLayoutId id="2147483680" r:id="rId18"/>
    <p:sldLayoutId id="2147483691" r:id="rId19"/>
    <p:sldLayoutId id="2147483692" r:id="rId20"/>
    <p:sldLayoutId id="2147483693" r:id="rId21"/>
    <p:sldLayoutId id="2147483694" r:id="rId22"/>
    <p:sldLayoutId id="2147483688" r:id="rId23"/>
    <p:sldLayoutId id="2147483687" r:id="rId24"/>
    <p:sldLayoutId id="2147483689" r:id="rId25"/>
    <p:sldLayoutId id="2147483690" r:id="rId26"/>
    <p:sldLayoutId id="2147483695" r:id="rId27"/>
    <p:sldLayoutId id="2147483696" r:id="rId28"/>
    <p:sldLayoutId id="2147483697" r:id="rId29"/>
    <p:sldLayoutId id="2147483698" r:id="rId30"/>
    <p:sldLayoutId id="2147483667" r:id="rId31"/>
    <p:sldLayoutId id="2147483703" r:id="rId32"/>
    <p:sldLayoutId id="2147483704" r:id="rId33"/>
    <p:sldLayoutId id="2147483705" r:id="rId34"/>
    <p:sldLayoutId id="2147483706" r:id="rId35"/>
    <p:sldLayoutId id="2147483700" r:id="rId36"/>
    <p:sldLayoutId id="2147483699" r:id="rId37"/>
    <p:sldLayoutId id="2147483701" r:id="rId38"/>
    <p:sldLayoutId id="2147483702" r:id="rId39"/>
    <p:sldLayoutId id="2147483707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wakabike@mednet.ucla.edu" TargetMode="External"/><Relationship Id="rId3" Type="http://schemas.openxmlformats.org/officeDocument/2006/relationships/image" Target="../media/image12.png"/><Relationship Id="rId7" Type="http://schemas.openxmlformats.org/officeDocument/2006/relationships/hyperlink" Target="mailto:ldardick@mednet.ucla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hyperlink" Target="mailto:javan@g.ucla.edu" TargetMode="External"/><Relationship Id="rId5" Type="http://schemas.openxmlformats.org/officeDocument/2006/relationships/hyperlink" Target="mailto:lgelberg@mednet.ucla.edu" TargetMode="Externa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3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8362CB-F41D-164B-BAC7-F91A6E68A2A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59632" y="4767488"/>
            <a:ext cx="10932367" cy="15411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Lillian Gelberg, MD, MSPH, FAAFP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Marjan Javanbakht, MPH, PhD 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defRPr/>
            </a:pPr>
            <a:endParaRPr lang="en-US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i="1" cap="none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Presentation To:  </a:t>
            </a:r>
            <a:r>
              <a:rPr lang="en-US" cap="none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19</a:t>
            </a:r>
            <a:r>
              <a:rPr lang="en-US" cap="none" baseline="30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th</a:t>
            </a:r>
            <a:r>
              <a:rPr lang="en-US" cap="none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INEBRIA Conference, Greensboro NC</a:t>
            </a:r>
          </a:p>
          <a:p>
            <a:pPr lvl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cap="none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September 28, 2023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3" y="1882738"/>
            <a:ext cx="10786187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  <a:ea typeface="Segoe UI Black" panose="020B0A02040204020203" pitchFamily="34" charset="0"/>
                <a:cs typeface="Adobe Devanagari" panose="02040503050201020203" pitchFamily="18" charset="0"/>
              </a:rPr>
              <a:t>Cannabis Use among Patients in Primary Care: Findings from a Screening Program Implemented in a Large Urban Health System </a:t>
            </a:r>
            <a:endParaRPr lang="en-US" sz="3600" b="1" dirty="0">
              <a:latin typeface="+mj-lt"/>
            </a:endParaRPr>
          </a:p>
        </p:txBody>
      </p:sp>
      <p:pic>
        <p:nvPicPr>
          <p:cNvPr id="1032" name="Picture 8" descr="UCLA Fielding School of Public Health - Wikiwand">
            <a:extLst>
              <a:ext uri="{FF2B5EF4-FFF2-40B4-BE49-F238E27FC236}">
                <a16:creationId xmlns:a16="http://schemas.microsoft.com/office/drawing/2014/main" id="{7E1C362C-B315-4A17-8625-3EF03030F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76" y="1283384"/>
            <a:ext cx="2729650" cy="843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UCLA_H_2019_PMS3553U_REV.eps">
            <a:extLst>
              <a:ext uri="{FF2B5EF4-FFF2-40B4-BE49-F238E27FC236}">
                <a16:creationId xmlns:a16="http://schemas.microsoft.com/office/drawing/2014/main" id="{18DE6007-FB1C-4A82-8C3D-97B6DBEBF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876" y="440040"/>
            <a:ext cx="28289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10</a:t>
            </a:fld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431" y="500723"/>
            <a:ext cx="5005665" cy="1439949"/>
          </a:xfrm>
        </p:spPr>
        <p:txBody>
          <a:bodyPr/>
          <a:lstStyle/>
          <a:p>
            <a:r>
              <a:rPr lang="en-US" sz="3200" dirty="0"/>
              <a:t>Symptoms managed by cannabis, past 3 months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0335" y="2372751"/>
            <a:ext cx="5005665" cy="3846139"/>
          </a:xfrm>
        </p:spPr>
        <p:txBody>
          <a:bodyPr>
            <a:normAutofit/>
          </a:bodyPr>
          <a:lstStyle/>
          <a:p>
            <a:r>
              <a:rPr lang="en-US" sz="1800" dirty="0"/>
              <a:t>Median number of symptoms was 2 (</a:t>
            </a:r>
            <a:r>
              <a:rPr lang="en-US" sz="1800" dirty="0" err="1"/>
              <a:t>IQR</a:t>
            </a:r>
            <a:r>
              <a:rPr lang="en-US" sz="1800" dirty="0"/>
              <a:t>: 1-4)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546"/>
            <a:ext cx="5403491" cy="671196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5CE7FE3-D3D7-4F28-A251-4F7B81FFCBEC}"/>
              </a:ext>
            </a:extLst>
          </p:cNvPr>
          <p:cNvSpPr/>
          <p:nvPr/>
        </p:nvSpPr>
        <p:spPr>
          <a:xfrm>
            <a:off x="10820321" y="1356527"/>
            <a:ext cx="679170" cy="2311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084EE5-0E11-4058-B4BF-A08760295FBC}"/>
              </a:ext>
            </a:extLst>
          </p:cNvPr>
          <p:cNvSpPr/>
          <p:nvPr/>
        </p:nvSpPr>
        <p:spPr>
          <a:xfrm>
            <a:off x="10820321" y="1639222"/>
            <a:ext cx="679170" cy="2311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EFEA65-D1B9-45DD-BDD6-2FE1FD6EC70C}"/>
              </a:ext>
            </a:extLst>
          </p:cNvPr>
          <p:cNvSpPr/>
          <p:nvPr/>
        </p:nvSpPr>
        <p:spPr>
          <a:xfrm>
            <a:off x="10814449" y="2914414"/>
            <a:ext cx="679170" cy="2311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9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11</a:t>
            </a:fld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997" y="67664"/>
            <a:ext cx="10134369" cy="1002552"/>
          </a:xfrm>
        </p:spPr>
        <p:txBody>
          <a:bodyPr/>
          <a:lstStyle/>
          <a:p>
            <a:r>
              <a:rPr lang="en-US" sz="3200" dirty="0"/>
              <a:t>Results – Mode of use</a:t>
            </a:r>
          </a:p>
        </p:txBody>
      </p:sp>
      <p:pic>
        <p:nvPicPr>
          <p:cNvPr id="3074" name="Picture 2" descr="Cannabis Icons - Free SVG &amp; PNG Cannabis Images - Noun Project">
            <a:extLst>
              <a:ext uri="{FF2B5EF4-FFF2-40B4-BE49-F238E27FC236}">
                <a16:creationId xmlns:a16="http://schemas.microsoft.com/office/drawing/2014/main" id="{06972DE8-B1CE-4211-A680-54D7ADF3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939" y="5212647"/>
            <a:ext cx="1116340" cy="11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34936" y="1087183"/>
            <a:ext cx="99221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Inhalation (e.g. smoke, vape, dab) and ingestion (e.g. eat, drink) equally common modes of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Sex differential in mode of use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Higher prevalence of any mode of ingestion and skin application among females as compared to males (p&lt;.01)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2065202"/>
              </p:ext>
            </p:extLst>
          </p:nvPr>
        </p:nvGraphicFramePr>
        <p:xfrm>
          <a:off x="1648178" y="2308657"/>
          <a:ext cx="8579555" cy="441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5986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12</a:t>
            </a:fld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997" y="67664"/>
            <a:ext cx="10134369" cy="1002552"/>
          </a:xfrm>
        </p:spPr>
        <p:txBody>
          <a:bodyPr/>
          <a:lstStyle/>
          <a:p>
            <a:r>
              <a:rPr lang="en-US" sz="3200" dirty="0"/>
              <a:t>Results – Mode of 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4857" y="1879525"/>
            <a:ext cx="36756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42% of patients who reported cannabis use in the past 3 months, reported multiple modes of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29% ingestion + inhalation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5% ingestion + inhalation + skin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7149159-EE00-4A65-AEBA-67BDF2BE2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11" t="6480" r="5361" b="3312"/>
          <a:stretch/>
        </p:blipFill>
        <p:spPr>
          <a:xfrm>
            <a:off x="5246073" y="1137880"/>
            <a:ext cx="6792450" cy="5220399"/>
          </a:xfrm>
          <a:prstGeom prst="rect">
            <a:avLst/>
          </a:prstGeom>
        </p:spPr>
      </p:pic>
      <p:pic>
        <p:nvPicPr>
          <p:cNvPr id="3074" name="Picture 2" descr="Cannabis Icons - Free SVG &amp; PNG Cannabis Images - Noun Project">
            <a:extLst>
              <a:ext uri="{FF2B5EF4-FFF2-40B4-BE49-F238E27FC236}">
                <a16:creationId xmlns:a16="http://schemas.microsoft.com/office/drawing/2014/main" id="{06972DE8-B1CE-4211-A680-54D7ADF3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098" y="117871"/>
            <a:ext cx="1110535" cy="11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79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809"/>
          <a:stretch/>
        </p:blipFill>
        <p:spPr>
          <a:xfrm>
            <a:off x="5491450" y="215025"/>
            <a:ext cx="6563981" cy="6427950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431" y="59426"/>
            <a:ext cx="4052553" cy="1920099"/>
          </a:xfrm>
        </p:spPr>
        <p:txBody>
          <a:bodyPr/>
          <a:lstStyle/>
          <a:p>
            <a:r>
              <a:rPr lang="en-US" sz="3200" dirty="0"/>
              <a:t>Results – Correlates of cannabis use, past 3 months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540" y="2353761"/>
            <a:ext cx="3930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Cannabis Use &amp; CUD more common among younger, males, least common among Asians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4E23D4-F285-44FF-9651-C1AB28D4CA7F}"/>
              </a:ext>
            </a:extLst>
          </p:cNvPr>
          <p:cNvSpPr/>
          <p:nvPr/>
        </p:nvSpPr>
        <p:spPr>
          <a:xfrm>
            <a:off x="8782258" y="1979525"/>
            <a:ext cx="635657" cy="2311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D37656-22FA-4C03-975C-10CD5153E329}"/>
              </a:ext>
            </a:extLst>
          </p:cNvPr>
          <p:cNvSpPr/>
          <p:nvPr/>
        </p:nvSpPr>
        <p:spPr>
          <a:xfrm>
            <a:off x="8782259" y="2823586"/>
            <a:ext cx="592144" cy="2311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143F2D-503C-495A-A527-56E9334018FA}"/>
              </a:ext>
            </a:extLst>
          </p:cNvPr>
          <p:cNvSpPr/>
          <p:nvPr/>
        </p:nvSpPr>
        <p:spPr>
          <a:xfrm>
            <a:off x="10468366" y="1969477"/>
            <a:ext cx="635657" cy="2411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B75EE4-8ABB-4BCD-ADA5-07E1D9E4C95E}"/>
              </a:ext>
            </a:extLst>
          </p:cNvPr>
          <p:cNvSpPr/>
          <p:nvPr/>
        </p:nvSpPr>
        <p:spPr>
          <a:xfrm>
            <a:off x="10468366" y="3683735"/>
            <a:ext cx="635657" cy="2311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E0A66C-56D1-439E-B419-DE7E3A2814DB}"/>
              </a:ext>
            </a:extLst>
          </p:cNvPr>
          <p:cNvSpPr/>
          <p:nvPr/>
        </p:nvSpPr>
        <p:spPr>
          <a:xfrm>
            <a:off x="8738746" y="3693783"/>
            <a:ext cx="592144" cy="2311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531750E-4FF3-4246-9761-4C2876CA172A}"/>
              </a:ext>
            </a:extLst>
          </p:cNvPr>
          <p:cNvSpPr/>
          <p:nvPr/>
        </p:nvSpPr>
        <p:spPr>
          <a:xfrm>
            <a:off x="8773440" y="4563980"/>
            <a:ext cx="679170" cy="2311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79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14</a:t>
            </a:fld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478" y="136525"/>
            <a:ext cx="10036222" cy="982591"/>
          </a:xfrm>
        </p:spPr>
        <p:txBody>
          <a:bodyPr/>
          <a:lstStyle/>
          <a:p>
            <a:r>
              <a:rPr lang="en-US" sz="2800" dirty="0"/>
              <a:t>Results – Factors associated with Cannabis use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319170"/>
              </p:ext>
            </p:extLst>
          </p:nvPr>
        </p:nvGraphicFramePr>
        <p:xfrm>
          <a:off x="4217774" y="2004019"/>
          <a:ext cx="7603524" cy="386523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920453">
                  <a:extLst>
                    <a:ext uri="{9D8B030D-6E8A-4147-A177-3AD203B41FA5}">
                      <a16:colId xmlns:a16="http://schemas.microsoft.com/office/drawing/2014/main" val="2561282043"/>
                    </a:ext>
                  </a:extLst>
                </a:gridCol>
                <a:gridCol w="514384">
                  <a:extLst>
                    <a:ext uri="{9D8B030D-6E8A-4147-A177-3AD203B41FA5}">
                      <a16:colId xmlns:a16="http://schemas.microsoft.com/office/drawing/2014/main" val="3111784491"/>
                    </a:ext>
                  </a:extLst>
                </a:gridCol>
                <a:gridCol w="1005416">
                  <a:extLst>
                    <a:ext uri="{9D8B030D-6E8A-4147-A177-3AD203B41FA5}">
                      <a16:colId xmlns:a16="http://schemas.microsoft.com/office/drawing/2014/main" val="4083677685"/>
                    </a:ext>
                  </a:extLst>
                </a:gridCol>
                <a:gridCol w="2598504">
                  <a:extLst>
                    <a:ext uri="{9D8B030D-6E8A-4147-A177-3AD203B41FA5}">
                      <a16:colId xmlns:a16="http://schemas.microsoft.com/office/drawing/2014/main" val="2320605106"/>
                    </a:ext>
                  </a:extLst>
                </a:gridCol>
                <a:gridCol w="608914">
                  <a:extLst>
                    <a:ext uri="{9D8B030D-6E8A-4147-A177-3AD203B41FA5}">
                      <a16:colId xmlns:a16="http://schemas.microsoft.com/office/drawing/2014/main" val="3650946659"/>
                    </a:ext>
                  </a:extLst>
                </a:gridCol>
                <a:gridCol w="955853">
                  <a:extLst>
                    <a:ext uri="{9D8B030D-6E8A-4147-A177-3AD203B41FA5}">
                      <a16:colId xmlns:a16="http://schemas.microsoft.com/office/drawing/2014/main" val="1912532650"/>
                    </a:ext>
                  </a:extLst>
                </a:gridCol>
              </a:tblGrid>
              <a:tr h="496527"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Adjusted</a:t>
                      </a:r>
                      <a:r>
                        <a:rPr lang="en-US" sz="1400" baseline="0" dirty="0">
                          <a:latin typeface="+mj-lt"/>
                        </a:rPr>
                        <a:t> OR</a:t>
                      </a:r>
                      <a:r>
                        <a:rPr lang="en-US" sz="1400" dirty="0">
                          <a:latin typeface="+mj-lt"/>
                        </a:rPr>
                        <a:t> (95% CI)^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Adjusted OR   (95% CI)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482739"/>
                  </a:ext>
                </a:extLst>
              </a:tr>
              <a:tr h="4781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Female</a:t>
                      </a:r>
                      <a:r>
                        <a:rPr lang="en-US" sz="1400" baseline="0" dirty="0">
                          <a:latin typeface="+mj-lt"/>
                        </a:rPr>
                        <a:t> (vs. Male)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(0.6 - 0.7)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Asian</a:t>
                      </a:r>
                      <a:r>
                        <a:rPr lang="en-US" sz="1400" baseline="0" dirty="0">
                          <a:latin typeface="+mj-lt"/>
                        </a:rPr>
                        <a:t> (vs. white)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(0.4 - 0.5)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822786"/>
                  </a:ext>
                </a:extLst>
              </a:tr>
              <a:tr h="478153"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Black/African</a:t>
                      </a:r>
                      <a:r>
                        <a:rPr lang="en-US" sz="1400" baseline="0" dirty="0">
                          <a:latin typeface="+mj-lt"/>
                        </a:rPr>
                        <a:t> (vs. white)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(0.4 - 1.1)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62679"/>
                  </a:ext>
                </a:extLst>
              </a:tr>
              <a:tr h="4781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Age</a:t>
                      </a:r>
                      <a:r>
                        <a:rPr lang="en-US" sz="1400" baseline="0" dirty="0">
                          <a:latin typeface="+mj-lt"/>
                        </a:rPr>
                        <a:t> 18-29 (vs. ≥ 60)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(5.4 - 5.9)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Hispanic/</a:t>
                      </a:r>
                      <a:r>
                        <a:rPr lang="en-US" sz="1400" dirty="0" err="1">
                          <a:latin typeface="+mj-lt"/>
                        </a:rPr>
                        <a:t>Latinx</a:t>
                      </a:r>
                      <a:r>
                        <a:rPr lang="en-US" sz="1400" dirty="0">
                          <a:latin typeface="+mj-lt"/>
                        </a:rPr>
                        <a:t> (vs. white)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(0.7 - 0.8)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057653"/>
                  </a:ext>
                </a:extLst>
              </a:tr>
              <a:tr h="4781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Age 30-39 </a:t>
                      </a:r>
                      <a:r>
                        <a:rPr lang="en-US" sz="1400" baseline="0" dirty="0">
                          <a:latin typeface="+mj-lt"/>
                        </a:rPr>
                        <a:t>(vs. ≥ 60)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(3.5 - 3.8)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MENA (vs.</a:t>
                      </a:r>
                      <a:r>
                        <a:rPr lang="en-US" sz="1400" baseline="0" dirty="0">
                          <a:latin typeface="+mj-lt"/>
                        </a:rPr>
                        <a:t> white)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(0.5 - 0.7)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856922"/>
                  </a:ext>
                </a:extLst>
              </a:tr>
              <a:tr h="4781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Age 40-49 </a:t>
                      </a:r>
                      <a:r>
                        <a:rPr lang="en-US" sz="1400" baseline="0" dirty="0">
                          <a:latin typeface="+mj-lt"/>
                        </a:rPr>
                        <a:t>(vs. ≥ 60)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(2.3 - 2.5)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Other</a:t>
                      </a:r>
                      <a:r>
                        <a:rPr lang="en-US" sz="1400" baseline="0" dirty="0">
                          <a:latin typeface="+mj-lt"/>
                        </a:rPr>
                        <a:t> Race (vs. white)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(1.0 - 1.1)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89512"/>
                  </a:ext>
                </a:extLst>
              </a:tr>
              <a:tr h="478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Age 50-59 </a:t>
                      </a:r>
                      <a:r>
                        <a:rPr lang="en-US" sz="1400" baseline="0" dirty="0">
                          <a:latin typeface="+mj-lt"/>
                        </a:rPr>
                        <a:t>(vs. ≥ 60)</a:t>
                      </a:r>
                      <a:r>
                        <a:rPr lang="en-US" sz="1400" dirty="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(1.5 -1.7)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729509"/>
                  </a:ext>
                </a:extLst>
              </a:tr>
              <a:tr h="478153"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ADI</a:t>
                      </a:r>
                      <a:r>
                        <a:rPr lang="en-US" sz="1400" baseline="0" dirty="0">
                          <a:latin typeface="+mj-lt"/>
                        </a:rPr>
                        <a:t> state rank*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(0.7 - 0.9)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1236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24704" y="5880909"/>
            <a:ext cx="810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Abbreviations: OR=Odds Ratio; CI=Confidence Interval; MENA=Middle Eastern and North African; ADI=Area Deprivation Index</a:t>
            </a:r>
          </a:p>
          <a:p>
            <a:r>
              <a:rPr lang="en-US" sz="1200" dirty="0">
                <a:latin typeface="+mj-lt"/>
              </a:rPr>
              <a:t>*estimated for every decile change</a:t>
            </a:r>
          </a:p>
          <a:p>
            <a:r>
              <a:rPr lang="en-US" sz="1200" dirty="0">
                <a:latin typeface="+mj-lt"/>
              </a:rPr>
              <a:t>*model adjusts for sex, age, race/ethnicity, and ADI state rank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4704" y="1419504"/>
            <a:ext cx="7696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+mj-lt"/>
              </a:rPr>
              <a:t>Table 3. </a:t>
            </a:r>
            <a:r>
              <a:rPr lang="en-US" sz="1400" dirty="0">
                <a:latin typeface="+mj-lt"/>
              </a:rPr>
              <a:t>Multivariable logistic regression analysis of factors associated with cannabis use (past 3 months) </a:t>
            </a:r>
          </a:p>
          <a:p>
            <a:r>
              <a:rPr lang="en-US" sz="1400" dirty="0">
                <a:latin typeface="+mj-lt"/>
              </a:rPr>
              <a:t>among patients receiving care at a large urban health system, January 2021-May 2023 (n=175,734)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4426" y="1418562"/>
            <a:ext cx="27333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Based on multivariable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Reduced odds of cannabis use among women as compared to men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Increased odds of cannabis use among those in the younger age groups with 18-29 year olds having nearly 6x greater odds of cannabis use as compared to those 60 and 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Compared to Whites, Asians, Latinos, MENA less likely to use cannabis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For every decile increase in neighborhood disadvantage (ADI rank) there was a 20% decreased odds of cannabis use</a:t>
            </a: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561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27324" y="501651"/>
            <a:ext cx="10134369" cy="1002552"/>
          </a:xfrm>
        </p:spPr>
        <p:txBody>
          <a:bodyPr/>
          <a:lstStyle/>
          <a:p>
            <a:r>
              <a:rPr lang="en-US" dirty="0"/>
              <a:t>Summary of Findings</a:t>
            </a:r>
            <a:br>
              <a:rPr lang="en-US" dirty="0"/>
            </a:br>
            <a:r>
              <a:rPr lang="en-US" dirty="0"/>
              <a:t>and recommendations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cs typeface="Adobe Devanagari" panose="02040503050201020203" pitchFamily="18" charset="0"/>
              </a:rPr>
              <a:t>Cannabis use is common</a:t>
            </a:r>
            <a:r>
              <a:rPr lang="en-US" sz="2000" dirty="0">
                <a:cs typeface="Adobe Devanagari" panose="02040503050201020203" pitchFamily="18" charset="0"/>
              </a:rPr>
              <a:t> among adult primary care patients (</a:t>
            </a:r>
            <a:r>
              <a:rPr lang="en-US" sz="2000" b="1" dirty="0">
                <a:cs typeface="Adobe Devanagari" panose="02040503050201020203" pitchFamily="18" charset="0"/>
              </a:rPr>
              <a:t>17%</a:t>
            </a:r>
            <a:r>
              <a:rPr lang="en-US" sz="2000" dirty="0">
                <a:cs typeface="Adobe Devanagari" panose="02040503050201020203" pitchFamily="18" charset="0"/>
              </a:rPr>
              <a:t>)</a:t>
            </a:r>
          </a:p>
          <a:p>
            <a:pPr lvl="1"/>
            <a:r>
              <a:rPr lang="en-US" sz="2000" b="1" dirty="0">
                <a:cs typeface="Adobe Devanagari" panose="02040503050201020203" pitchFamily="18" charset="0"/>
              </a:rPr>
              <a:t>=&gt; Routine screening is critical</a:t>
            </a:r>
            <a:r>
              <a:rPr lang="en-US" sz="2000" dirty="0">
                <a:cs typeface="Adobe Devanagari" panose="02040503050201020203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dobe Devanagari" panose="02040503050201020203" pitchFamily="18" charset="0"/>
              </a:rPr>
              <a:t>Among cannabis users, </a:t>
            </a:r>
            <a:r>
              <a:rPr lang="en-US" sz="2000" b="1" dirty="0">
                <a:cs typeface="Adobe Devanagari" panose="02040503050201020203" pitchFamily="18" charset="0"/>
              </a:rPr>
              <a:t>one-third</a:t>
            </a:r>
            <a:r>
              <a:rPr lang="en-US" sz="2000" dirty="0">
                <a:cs typeface="Adobe Devanagari" panose="02040503050201020203" pitchFamily="18" charset="0"/>
              </a:rPr>
              <a:t> are at </a:t>
            </a:r>
            <a:r>
              <a:rPr lang="en-US" sz="2000" b="1" dirty="0">
                <a:cs typeface="Adobe Devanagari" panose="02040503050201020203" pitchFamily="18" charset="0"/>
              </a:rPr>
              <a:t>moderate-high risk</a:t>
            </a:r>
            <a:r>
              <a:rPr lang="en-US" sz="2000" dirty="0">
                <a:cs typeface="Adobe Devanagari" panose="02040503050201020203" pitchFamily="18" charset="0"/>
              </a:rPr>
              <a:t> for </a:t>
            </a:r>
            <a:r>
              <a:rPr lang="en-US" sz="2000" b="1" dirty="0">
                <a:cs typeface="Adobe Devanagari" panose="02040503050201020203" pitchFamily="18" charset="0"/>
              </a:rPr>
              <a:t>cannabis use disorder</a:t>
            </a:r>
            <a:r>
              <a:rPr lang="en-US" sz="2000" dirty="0">
                <a:cs typeface="Adobe Devanagari" panose="02040503050201020203" pitchFamily="18" charset="0"/>
              </a:rPr>
              <a:t>. 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sz="2000" dirty="0">
                <a:cs typeface="Adobe Devanagari" panose="02040503050201020203" pitchFamily="18" charset="0"/>
              </a:rPr>
              <a:t>To </a:t>
            </a:r>
            <a:r>
              <a:rPr lang="en-US" sz="2000" b="1" dirty="0">
                <a:cs typeface="Adobe Devanagari" panose="02040503050201020203" pitchFamily="18" charset="0"/>
              </a:rPr>
              <a:t>facilitate SBIRT</a:t>
            </a:r>
            <a:r>
              <a:rPr lang="en-US" sz="2000" dirty="0">
                <a:cs typeface="Adobe Devanagari" panose="02040503050201020203" pitchFamily="18" charset="0"/>
              </a:rPr>
              <a:t>, we developed a </a:t>
            </a:r>
            <a:r>
              <a:rPr lang="en-US" sz="2000" b="1" dirty="0">
                <a:cs typeface="Adobe Devanagari" panose="02040503050201020203" pitchFamily="18" charset="0"/>
              </a:rPr>
              <a:t>Smartset </a:t>
            </a:r>
            <a:r>
              <a:rPr lang="en-US" sz="2000" dirty="0">
                <a:cs typeface="Adobe Devanagari" panose="02040503050201020203" pitchFamily="18" charset="0"/>
              </a:rPr>
              <a:t>of </a:t>
            </a:r>
            <a:r>
              <a:rPr lang="en-US" sz="2000" b="1" dirty="0">
                <a:cs typeface="Adobe Devanagari" panose="02040503050201020203" pitchFamily="18" charset="0"/>
              </a:rPr>
              <a:t>provider support tools </a:t>
            </a:r>
          </a:p>
          <a:p>
            <a:pPr marL="1200150" lvl="2" indent="-285750">
              <a:buFont typeface="Symbol" panose="05050102010706020507" pitchFamily="18" charset="2"/>
              <a:buChar char="Þ"/>
            </a:pPr>
            <a:r>
              <a:rPr lang="en-US" sz="2000" b="1" dirty="0">
                <a:cs typeface="Adobe Devanagari" panose="02040503050201020203" pitchFamily="18" charset="0"/>
              </a:rPr>
              <a:t>PCP uptake was low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sz="2000" dirty="0">
                <a:cs typeface="Adobe Devanagari" panose="02040503050201020203" pitchFamily="18" charset="0"/>
              </a:rPr>
              <a:t>Strategies needed to help providers and patients to facilitate BIRT in large health care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2" descr="Cannabis Icons - Free SVG &amp; PNG Cannabis Images - Noun Project">
            <a:extLst>
              <a:ext uri="{FF2B5EF4-FFF2-40B4-BE49-F238E27FC236}">
                <a16:creationId xmlns:a16="http://schemas.microsoft.com/office/drawing/2014/main" id="{4690D92C-32B9-4A32-921F-225A49A89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665" y="4990321"/>
            <a:ext cx="1366028" cy="136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39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27324" y="501651"/>
            <a:ext cx="10134369" cy="1002552"/>
          </a:xfrm>
        </p:spPr>
        <p:txBody>
          <a:bodyPr/>
          <a:lstStyle/>
          <a:p>
            <a:r>
              <a:rPr lang="en-US" dirty="0"/>
              <a:t>Summary of Findings</a:t>
            </a:r>
            <a:br>
              <a:rPr lang="en-US" dirty="0"/>
            </a:br>
            <a:r>
              <a:rPr lang="en-US" dirty="0"/>
              <a:t>and recommendations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627322" y="1625501"/>
            <a:ext cx="10134371" cy="48492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Adobe Devanagari" panose="02040503050201020203" pitchFamily="18" charset="0"/>
              </a:rPr>
              <a:t>Multiple modes of use are common </a:t>
            </a:r>
            <a:r>
              <a:rPr lang="en-US" sz="2400" dirty="0">
                <a:cs typeface="Adobe Devanagari" panose="02040503050201020203" pitchFamily="18" charset="0"/>
              </a:rPr>
              <a:t>with </a:t>
            </a:r>
            <a:r>
              <a:rPr lang="en-US" sz="2400" b="1" dirty="0">
                <a:cs typeface="Adobe Devanagari" panose="02040503050201020203" pitchFamily="18" charset="0"/>
              </a:rPr>
              <a:t>ingestion being as common as inhalation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en-US" sz="2400" dirty="0">
                <a:cs typeface="Adobe Devanagari" panose="02040503050201020203" pitchFamily="18" charset="0"/>
              </a:rPr>
              <a:t>PCP Brief Intervention </a:t>
            </a:r>
          </a:p>
          <a:p>
            <a:pPr marL="1200150" lvl="2" indent="-285750">
              <a:buFont typeface="Symbol" panose="05050102010706020507" pitchFamily="18" charset="2"/>
              <a:buChar char="Þ"/>
            </a:pPr>
            <a:r>
              <a:rPr lang="en-US" sz="2400" dirty="0">
                <a:cs typeface="Adobe Devanagari" panose="02040503050201020203" pitchFamily="18" charset="0"/>
              </a:rPr>
              <a:t>Can counsel on inhalation risks (e.g., among patients with asthma, COPD)</a:t>
            </a:r>
          </a:p>
          <a:p>
            <a:pPr marL="1200150" lvl="2" indent="-285750">
              <a:buFont typeface="Symbol" panose="05050102010706020507" pitchFamily="18" charset="2"/>
              <a:buChar char="Þ"/>
            </a:pPr>
            <a:r>
              <a:rPr lang="en-US" sz="2400" dirty="0">
                <a:cs typeface="Adobe Devanagari" panose="02040503050201020203" pitchFamily="18" charset="0"/>
              </a:rPr>
              <a:t>Can counsel on safe storage of edibles to prevent OD among children and pets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Adobe Devanagari" panose="02040503050201020203" pitchFamily="18" charset="0"/>
              </a:rPr>
              <a:t>Medical Cannabis use is common!</a:t>
            </a:r>
          </a:p>
          <a:p>
            <a:pPr lvl="1"/>
            <a:r>
              <a:rPr lang="en-US" sz="2400" dirty="0">
                <a:cs typeface="Adobe Devanagari" panose="02040503050201020203" pitchFamily="18" charset="0"/>
              </a:rPr>
              <a:t>=&gt; PCPs should not miss opportunity to identify and address cannabis users’ mental health symptoms, sleep, and pain</a:t>
            </a:r>
          </a:p>
          <a:p>
            <a:pPr lvl="1"/>
            <a:endParaRPr lang="en-US" sz="1800" dirty="0">
              <a:cs typeface="Adobe Devanagari" panose="02040503050201020203" pitchFamily="18" charset="0"/>
            </a:endParaRPr>
          </a:p>
          <a:p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2" descr="Cannabis Icons - Free SVG &amp; PNG Cannabis Images - Noun Project">
            <a:extLst>
              <a:ext uri="{FF2B5EF4-FFF2-40B4-BE49-F238E27FC236}">
                <a16:creationId xmlns:a16="http://schemas.microsoft.com/office/drawing/2014/main" id="{F38D0FD8-8904-47C5-B403-07D5C3E0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876" y="5118991"/>
            <a:ext cx="1366028" cy="136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74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UCLA QUIT-TC Study team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E9E228-B02C-3941-B458-23CB2D67B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dobe Devanagari" panose="02040503050201020203" pitchFamily="18" charset="0"/>
              </a:rPr>
              <a:t>Lillian Gelberg, MD, MSPH, FAAFP (</a:t>
            </a:r>
            <a:r>
              <a:rPr lang="en-US" sz="2000" dirty="0" err="1">
                <a:cs typeface="Adobe Devanagari" panose="02040503050201020203" pitchFamily="18" charset="0"/>
              </a:rPr>
              <a:t>mPI</a:t>
            </a:r>
            <a:r>
              <a:rPr lang="en-US" sz="2000" dirty="0">
                <a:cs typeface="Adobe Devanagari" panose="02040503050201020203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dobe Devanagari" panose="02040503050201020203" pitchFamily="18" charset="0"/>
              </a:rPr>
              <a:t>Marjan Javanbakht, PhD (</a:t>
            </a:r>
            <a:r>
              <a:rPr lang="en-US" sz="2000" dirty="0" err="1">
                <a:cs typeface="Adobe Devanagari" panose="02040503050201020203" pitchFamily="18" charset="0"/>
              </a:rPr>
              <a:t>mPI</a:t>
            </a:r>
            <a:r>
              <a:rPr lang="en-US" sz="2000" dirty="0">
                <a:cs typeface="Adobe Devanagari" panose="02040503050201020203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dobe Devanagari" panose="02040503050201020203" pitchFamily="18" charset="0"/>
              </a:rPr>
              <a:t>Steven Shoptaw, PhD (co-I)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dobe Devanagari" panose="02040503050201020203" pitchFamily="18" charset="0"/>
              </a:rPr>
              <a:t>Whitney Akabike MSPH (Project Director)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dobe Devanagari" panose="02040503050201020203" pitchFamily="18" charset="0"/>
              </a:rPr>
              <a:t>Lawrence Dardick, MD (Physician Informaticist)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dobe Devanagari" panose="02040503050201020203" pitchFamily="18" charset="0"/>
              </a:rPr>
              <a:t>Clara Lin, MD (Physician Informaticist)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dobe Devanagari" panose="02040503050201020203" pitchFamily="18" charset="0"/>
              </a:rPr>
              <a:t>Michael Shin, PhD (Geography)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dobe Devanagari" panose="02040503050201020203" pitchFamily="18" charset="0"/>
              </a:rPr>
              <a:t>David Gomez (Epic Clinical Content Analyst)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dobe Devanagari" panose="02040503050201020203" pitchFamily="18" charset="0"/>
              </a:rPr>
              <a:t>UCLA Department of Family Medicine </a:t>
            </a:r>
          </a:p>
          <a:p>
            <a:r>
              <a:rPr lang="en-US" sz="2000" i="1" dirty="0">
                <a:cs typeface="Adobe Devanagari" panose="02040503050201020203" pitchFamily="18" charset="0"/>
              </a:rPr>
              <a:t>This work was supported by the University of California Tobacco-Related Disease Research Program (TRDRP, #T29IR0277)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9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7" descr="Woman working at office late at night">
            <a:extLst>
              <a:ext uri="{FF2B5EF4-FFF2-40B4-BE49-F238E27FC236}">
                <a16:creationId xmlns:a16="http://schemas.microsoft.com/office/drawing/2014/main" id="{B7E68695-0DB5-1946-B945-66E677B112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692" r="4692"/>
          <a:stretch/>
        </p:blipFill>
        <p:spPr>
          <a:xfrm>
            <a:off x="1134319" y="1"/>
            <a:ext cx="11057681" cy="685800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contact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E9E228-B02C-3941-B458-23CB2D67B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45098" y="1681840"/>
            <a:ext cx="5689716" cy="5060603"/>
          </a:xfrm>
        </p:spPr>
        <p:txBody>
          <a:bodyPr>
            <a:normAutofit/>
          </a:bodyPr>
          <a:lstStyle/>
          <a:p>
            <a:pPr lvl="0" algn="ctr">
              <a:lnSpc>
                <a:spcPct val="9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If you have questions please contact us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Devanagari" panose="02040503050201020203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Lillian Gelberg, MD, MSPH, Principal Investigator</a:t>
            </a:r>
          </a:p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rgbClr val="0070C0"/>
                </a:solidFill>
                <a:cs typeface="Adobe Devanagari" panose="020405030502010202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lgelberg@mednet.ucla.edu</a:t>
            </a:r>
            <a:endParaRPr lang="en-US" sz="2000" dirty="0">
              <a:solidFill>
                <a:srgbClr val="0070C0"/>
              </a:solidFill>
              <a:cs typeface="Adobe Devanagari" panose="02040503050201020203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Marjan Javanbakht, PhD, Co-</a:t>
            </a:r>
            <a:r>
              <a:rPr lang="en-US" sz="2400" dirty="0">
                <a:cs typeface="Adobe Devanagari" panose="02040503050201020203" pitchFamily="18" charset="0"/>
              </a:rPr>
              <a:t>Principal Investigator</a:t>
            </a:r>
            <a:endParaRPr lang="en-US" sz="2000" dirty="0">
              <a:cs typeface="Adobe Devanagari" panose="02040503050201020203" pitchFamily="18" charset="0"/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  <a:cs typeface="Adobe Devanagari" panose="020405030502010202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javan@g.ucla.edu</a:t>
            </a:r>
            <a:endParaRPr lang="en-US" sz="2000" dirty="0">
              <a:solidFill>
                <a:srgbClr val="0070C0"/>
              </a:solidFill>
              <a:cs typeface="Adobe Devanagari" panose="02040503050201020203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Lawrence Dardick MD, UCLA Physician Informaticist</a:t>
            </a:r>
          </a:p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rgbClr val="0070C0"/>
                </a:solidFill>
                <a:cs typeface="Adobe Devanagari" panose="02040503050201020203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ldardick@mednet.ucla.edu</a:t>
            </a:r>
            <a:endParaRPr lang="en-US" sz="2000" dirty="0">
              <a:solidFill>
                <a:srgbClr val="0070C0"/>
              </a:solidFill>
              <a:cs typeface="Adobe Devanagari" panose="02040503050201020203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Whitney Akabike, PMP, MSPH, Project Director</a:t>
            </a:r>
          </a:p>
          <a:p>
            <a:pPr lvl="0" algn="ctr">
              <a:lnSpc>
                <a:spcPct val="90000"/>
              </a:lnSpc>
            </a:pPr>
            <a:r>
              <a:rPr lang="en-US" sz="2000" dirty="0">
                <a:solidFill>
                  <a:srgbClr val="0070C0"/>
                </a:solidFill>
                <a:cs typeface="Adobe Devanagari" panose="02040503050201020203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wakabike@mednet.ucla.edu</a:t>
            </a:r>
            <a:endParaRPr lang="en-US" sz="2000" dirty="0">
              <a:solidFill>
                <a:srgbClr val="0070C0"/>
              </a:solidFill>
              <a:cs typeface="Adobe Devanagari" panose="020405030502010202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211618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627" y="469770"/>
            <a:ext cx="10134369" cy="1002552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1E23B57-A482-8F4B-9021-86FE326A6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0835" y="2017639"/>
            <a:ext cx="10108161" cy="4212527"/>
          </a:xfrm>
        </p:spPr>
        <p:txBody>
          <a:bodyPr>
            <a:normAutofit/>
          </a:bodyPr>
          <a:lstStyle/>
          <a:p>
            <a:r>
              <a:rPr lang="en-US" sz="2400" dirty="0"/>
              <a:t>Describe implementation of electronic health record (EHR) administered cannabis screening among adult primary care patients in a large urban health system</a:t>
            </a:r>
          </a:p>
          <a:p>
            <a:r>
              <a:rPr lang="en-US" sz="2400" dirty="0"/>
              <a:t>Describe the epidemiology of cannabis use among a clinical population, including:</a:t>
            </a:r>
          </a:p>
          <a:p>
            <a:pPr lvl="1"/>
            <a:r>
              <a:rPr lang="en-US" sz="2400" dirty="0"/>
              <a:t>Prevalence of cannabis use, including medical use</a:t>
            </a:r>
          </a:p>
          <a:p>
            <a:pPr lvl="1"/>
            <a:r>
              <a:rPr lang="en-US" sz="2400" dirty="0"/>
              <a:t>Cannabis use disorder, and co-use with tobacco</a:t>
            </a:r>
          </a:p>
          <a:p>
            <a:pPr lvl="1"/>
            <a:r>
              <a:rPr lang="en-US" sz="2400" dirty="0"/>
              <a:t>Reasons for cannabis use including symptoms managed with cannabis, frequency of use, mode of use, and association with sociodemographic factors and clinical conditions</a:t>
            </a:r>
          </a:p>
        </p:txBody>
      </p:sp>
      <p:pic>
        <p:nvPicPr>
          <p:cNvPr id="3074" name="Picture 2" descr="Cannabis Icons - Free SVG &amp; PNG Cannabis Images - Noun Project">
            <a:extLst>
              <a:ext uri="{FF2B5EF4-FFF2-40B4-BE49-F238E27FC236}">
                <a16:creationId xmlns:a16="http://schemas.microsoft.com/office/drawing/2014/main" id="{06972DE8-B1CE-4211-A680-54D7ADF3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291" y="14438"/>
            <a:ext cx="1961399" cy="196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8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5ECE-2D45-764D-A434-EA4997A38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180" y="5963005"/>
            <a:ext cx="10952820" cy="750011"/>
          </a:xfrm>
        </p:spPr>
        <p:txBody>
          <a:bodyPr/>
          <a:lstStyle/>
          <a:p>
            <a:r>
              <a:rPr lang="en-US" dirty="0"/>
              <a:t>Implementation: Lessons Learned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3C491-B2C4-42B5-8A3D-096ADC06D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845" y="1168400"/>
            <a:ext cx="8646455" cy="3697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0559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71A034-1CDF-8B46-90C5-63321B0C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242" y="1688121"/>
            <a:ext cx="6529057" cy="475558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cs typeface="Adobe Devanagari" panose="02040503050201020203" pitchFamily="18" charset="0"/>
              </a:rPr>
              <a:t>How did we get approval from UCLA Primary Care Leadership?</a:t>
            </a:r>
          </a:p>
          <a:p>
            <a:pPr lvl="1"/>
            <a:r>
              <a:rPr lang="en-US" sz="2000" dirty="0">
                <a:cs typeface="Adobe Devanagari" panose="02040503050201020203" pitchFamily="18" charset="0"/>
              </a:rPr>
              <a:t>No burden to clinic staff or disruption to clinic workflow</a:t>
            </a:r>
          </a:p>
          <a:p>
            <a:pPr lvl="2"/>
            <a:r>
              <a:rPr lang="en-US" sz="2000" b="1" dirty="0">
                <a:cs typeface="Adobe Devanagari" panose="02040503050201020203" pitchFamily="18" charset="0"/>
              </a:rPr>
              <a:t>Automated, pre-visit screen, via EHR patient portal</a:t>
            </a:r>
          </a:p>
          <a:p>
            <a:pPr lvl="1"/>
            <a:r>
              <a:rPr lang="en-US" sz="2000" dirty="0">
                <a:cs typeface="Adobe Devanagari" panose="02040503050201020203" pitchFamily="18" charset="0"/>
              </a:rPr>
              <a:t>Reduced stigma of reporting  of cannabis use</a:t>
            </a:r>
          </a:p>
          <a:p>
            <a:pPr lvl="2"/>
            <a:r>
              <a:rPr lang="en-US" sz="2000" b="1" dirty="0">
                <a:cs typeface="Adobe Devanagari" panose="02040503050201020203" pitchFamily="18" charset="0"/>
              </a:rPr>
              <a:t>Patient self-administered &amp; can be taken on personal Smartphone</a:t>
            </a:r>
          </a:p>
          <a:p>
            <a:pPr lvl="2"/>
            <a:r>
              <a:rPr lang="en-US" sz="2000" b="1" dirty="0">
                <a:cs typeface="Adobe Devanagari" panose="02040503050201020203" pitchFamily="18" charset="0"/>
              </a:rPr>
              <a:t>Emphasized in screener instructions that all patients are screened</a:t>
            </a:r>
          </a:p>
          <a:p>
            <a:pPr lvl="1"/>
            <a:r>
              <a:rPr lang="en-US" sz="2000" dirty="0">
                <a:cs typeface="Adobe Devanagari" panose="02040503050201020203" pitchFamily="18" charset="0"/>
              </a:rPr>
              <a:t>Provided tools for providers on action to take for at-risk cannabis use</a:t>
            </a:r>
          </a:p>
          <a:p>
            <a:pPr lvl="2"/>
            <a:r>
              <a:rPr lang="en-US" sz="2000" dirty="0">
                <a:cs typeface="Adobe Devanagari" panose="02040503050201020203" pitchFamily="18" charset="0"/>
              </a:rPr>
              <a:t>Developed Smartset in EHR incorporating all </a:t>
            </a:r>
            <a:r>
              <a:rPr lang="en-US" sz="2000" b="1" dirty="0">
                <a:cs typeface="Adobe Devanagari" panose="02040503050201020203" pitchFamily="18" charset="0"/>
              </a:rPr>
              <a:t>provider support tools in one central location in Epic</a:t>
            </a:r>
          </a:p>
          <a:p>
            <a:pPr lvl="1"/>
            <a:r>
              <a:rPr lang="en-US" sz="2000" b="1" dirty="0">
                <a:cs typeface="Adobe Devanagari" panose="02040503050201020203" pitchFamily="18" charset="0"/>
              </a:rPr>
              <a:t>Reduced patient screener response burden </a:t>
            </a:r>
            <a:r>
              <a:rPr lang="en-US" sz="2000" dirty="0">
                <a:cs typeface="Adobe Devanagari" panose="02040503050201020203" pitchFamily="18" charset="0"/>
              </a:rPr>
              <a:t>by only including questions that were clinically relevant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225" y="-93711"/>
            <a:ext cx="9703838" cy="2048992"/>
          </a:xfrm>
        </p:spPr>
        <p:txBody>
          <a:bodyPr>
            <a:normAutofit/>
          </a:bodyPr>
          <a:lstStyle/>
          <a:p>
            <a:r>
              <a:rPr lang="en-US" sz="3600" dirty="0"/>
              <a:t>Implementation of the Tobacco and Cannabis Questionnaire (TCQ)</a:t>
            </a:r>
            <a:endParaRPr lang="en-US" sz="7200" dirty="0"/>
          </a:p>
        </p:txBody>
      </p:sp>
      <p:pic>
        <p:nvPicPr>
          <p:cNvPr id="2050" name="Picture 2" descr="Test Vector SVG Icon (23) - SVG Repo">
            <a:extLst>
              <a:ext uri="{FF2B5EF4-FFF2-40B4-BE49-F238E27FC236}">
                <a16:creationId xmlns:a16="http://schemas.microsoft.com/office/drawing/2014/main" id="{9750A6B4-FBCA-4A79-8205-074D3647D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59" y="2297493"/>
            <a:ext cx="3536845" cy="353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proved Stamp Images – Browse 104,770 Stock Photos, Vectors, and Video |  Adobe Stock">
            <a:extLst>
              <a:ext uri="{FF2B5EF4-FFF2-40B4-BE49-F238E27FC236}">
                <a16:creationId xmlns:a16="http://schemas.microsoft.com/office/drawing/2014/main" id="{F012DDBC-75C3-472E-B96B-44595DD9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1911">
            <a:off x="8471103" y="3426617"/>
            <a:ext cx="2638345" cy="1024600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53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71A034-1CDF-8B46-90C5-63321B0C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243" y="1428751"/>
            <a:ext cx="5147476" cy="4812536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cs typeface="Adobe Devanagari" panose="02040503050201020203" pitchFamily="18" charset="0"/>
              </a:rPr>
              <a:t>Clinician Champions &amp; Physician Informaticists are essential</a:t>
            </a:r>
          </a:p>
          <a:p>
            <a:r>
              <a:rPr lang="en-US" sz="2000" dirty="0">
                <a:cs typeface="Adobe Devanagari" panose="02040503050201020203" pitchFamily="18" charset="0"/>
              </a:rPr>
              <a:t>Understanding the importance of: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Priorities of the Health System and PCPs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Collection of population health metrics that could improve patient outcomes</a:t>
            </a:r>
          </a:p>
          <a:p>
            <a:pPr lvl="2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Allowed us to do universal tobacco screening to improve population health metrics and they allowed us to piggy tail cannabis screening</a:t>
            </a:r>
          </a:p>
          <a:p>
            <a:pPr lvl="2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Current Pediatrics’ Second Hand Smoke screening via medical assistants was not a feasible approach</a:t>
            </a:r>
          </a:p>
          <a:p>
            <a:pPr lvl="1"/>
            <a:r>
              <a:rPr lang="en-US" sz="2000" dirty="0">
                <a:cs typeface="Adobe Devanagari" panose="02040503050201020203" pitchFamily="18" charset="0"/>
              </a:rPr>
              <a:t>Feasibility, acceptability, sustainability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525" y="414289"/>
            <a:ext cx="9703838" cy="1152409"/>
          </a:xfrm>
        </p:spPr>
        <p:txBody>
          <a:bodyPr>
            <a:normAutofit/>
          </a:bodyPr>
          <a:lstStyle/>
          <a:p>
            <a:r>
              <a:rPr lang="en-US" sz="3600" dirty="0"/>
              <a:t>Implementation of the Tobacco and Cannabis Questionnaire (TCQ): C </a:t>
            </a:r>
            <a:r>
              <a:rPr lang="en-US" sz="3600" dirty="0" err="1"/>
              <a:t>ont.</a:t>
            </a:r>
            <a:endParaRPr lang="en-US" sz="7200" dirty="0"/>
          </a:p>
        </p:txBody>
      </p:sp>
      <p:pic>
        <p:nvPicPr>
          <p:cNvPr id="2050" name="Picture 2" descr="Test Vector SVG Icon (23) - SVG Repo">
            <a:extLst>
              <a:ext uri="{FF2B5EF4-FFF2-40B4-BE49-F238E27FC236}">
                <a16:creationId xmlns:a16="http://schemas.microsoft.com/office/drawing/2014/main" id="{9750A6B4-FBCA-4A79-8205-074D3647D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59" y="2135570"/>
            <a:ext cx="3536845" cy="353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proved Stamp Images – Browse 104,770 Stock Photos, Vectors, and Video |  Adobe Stock">
            <a:extLst>
              <a:ext uri="{FF2B5EF4-FFF2-40B4-BE49-F238E27FC236}">
                <a16:creationId xmlns:a16="http://schemas.microsoft.com/office/drawing/2014/main" id="{F012DDBC-75C3-472E-B96B-44595DD9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1911">
            <a:off x="7609216" y="3322719"/>
            <a:ext cx="2638345" cy="1024600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59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71A034-1CDF-8B46-90C5-63321B0C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3243" y="1428751"/>
            <a:ext cx="5147476" cy="4812536"/>
          </a:xfrm>
        </p:spPr>
        <p:txBody>
          <a:bodyPr>
            <a:normAutofit/>
          </a:bodyPr>
          <a:lstStyle/>
          <a:p>
            <a:r>
              <a:rPr lang="en-US" sz="2000" b="1" dirty="0">
                <a:cs typeface="Adobe Devanagari" panose="02040503050201020203" pitchFamily="18" charset="0"/>
              </a:rPr>
              <a:t>Patience!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Layers of primary care leadership committees’ approval had to be obtained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Unexpected delays in our Epic build due to Epic routine updates, COVID-19 and other system builds taking precedence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Need to be strategic about what to implement. Chose to implement components in Epic which could be implementable in a reasonable timeframe and delay other components for future enhancement (unless we wanted to implement in 10 years!)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525" y="414289"/>
            <a:ext cx="9703838" cy="1152409"/>
          </a:xfrm>
        </p:spPr>
        <p:txBody>
          <a:bodyPr>
            <a:normAutofit/>
          </a:bodyPr>
          <a:lstStyle/>
          <a:p>
            <a:r>
              <a:rPr lang="en-US" sz="3600" dirty="0"/>
              <a:t>Implementation of the Tobacco and Cannabis Questionnaire (TCQ): C </a:t>
            </a:r>
            <a:r>
              <a:rPr lang="en-US" sz="3600" dirty="0" err="1"/>
              <a:t>ont.</a:t>
            </a:r>
            <a:endParaRPr lang="en-US" sz="7200" dirty="0"/>
          </a:p>
        </p:txBody>
      </p:sp>
      <p:pic>
        <p:nvPicPr>
          <p:cNvPr id="2050" name="Picture 2" descr="Test Vector SVG Icon (23) - SVG Repo">
            <a:extLst>
              <a:ext uri="{FF2B5EF4-FFF2-40B4-BE49-F238E27FC236}">
                <a16:creationId xmlns:a16="http://schemas.microsoft.com/office/drawing/2014/main" id="{9750A6B4-FBCA-4A79-8205-074D3647D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59" y="2135570"/>
            <a:ext cx="3536845" cy="353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proved Stamp Images – Browse 104,770 Stock Photos, Vectors, and Video |  Adobe Stock">
            <a:extLst>
              <a:ext uri="{FF2B5EF4-FFF2-40B4-BE49-F238E27FC236}">
                <a16:creationId xmlns:a16="http://schemas.microsoft.com/office/drawing/2014/main" id="{F012DDBC-75C3-472E-B96B-44595DD9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1911">
            <a:off x="7609216" y="3322719"/>
            <a:ext cx="2638345" cy="1024600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61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71A034-1CDF-8B46-90C5-63321B0C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5198" y="1438275"/>
            <a:ext cx="9261604" cy="4419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Expand universal cannabis cannabis and tobacco screening to: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UCLA Patients of all specialties -- specialists are super excited about this since cannabis use impacts almost every specialty we have met with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The other 5 UC (University of California) Medical Campuses (6 medical campuses in total)</a:t>
            </a:r>
          </a:p>
          <a:p>
            <a:pPr marL="342900" indent="-342900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Implement patient self-administered electronic cannabis screening for diverse low-income patients of FQHCs with funding from the: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NIDA-Funded UCLA QUIT-Mobile Study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California Department of Cannabis grant</a:t>
            </a:r>
          </a:p>
          <a:p>
            <a:pPr marL="342900" indent="-342900">
              <a:lnSpc>
                <a:spcPct val="100000"/>
              </a:lnSpc>
            </a:pPr>
            <a:r>
              <a:rPr lang="en-US" sz="2000" dirty="0">
                <a:cs typeface="Adobe Devanagari" panose="02040503050201020203" pitchFamily="18" charset="0"/>
              </a:rPr>
              <a:t>Understand health and health care utilization benefits and consequences of cannabis use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1583" y="442281"/>
            <a:ext cx="9623344" cy="1272219"/>
          </a:xfrm>
        </p:spPr>
        <p:txBody>
          <a:bodyPr/>
          <a:lstStyle/>
          <a:p>
            <a:r>
              <a:rPr lang="en-US" dirty="0"/>
              <a:t>Future research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5318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414379" y="1524742"/>
            <a:ext cx="10134371" cy="48492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dobe Devanagari" panose="02040503050201020203" pitchFamily="18" charset="0"/>
              </a:rPr>
              <a:t>Cannabis is legal in the United States: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cs typeface="Adobe Devanagari" panose="02040503050201020203" pitchFamily="18" charset="0"/>
              </a:rPr>
              <a:t>Recreational use: 23 states &amp; Washington D.C.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cs typeface="Adobe Devanagari" panose="02040503050201020203" pitchFamily="18" charset="0"/>
              </a:rPr>
              <a:t>Medical use: 38 states &amp; Washington D.C.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dobe Devanagari" panose="02040503050201020203" pitchFamily="18" charset="0"/>
              </a:rPr>
              <a:t>Routine screening for cannabis use is not standard practice in healthcare settings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cs typeface="Adobe Devanagari" panose="02040503050201020203" pitchFamily="18" charset="0"/>
              </a:rPr>
              <a:t>Especially lacking is screening for medical use of cannabis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dobe Devanagari" panose="02040503050201020203" pitchFamily="18" charset="0"/>
              </a:rPr>
              <a:t>We implemented a first of its kind, universal cannabis and medical cannabis screening in a large healthcare system using the EHR patient portal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cs typeface="Adobe Devanagari" panose="02040503050201020203" pitchFamily="18" charset="0"/>
              </a:rPr>
              <a:t>Screening results were further strengthened by linkages with other EHR data including medical outcomes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384" y="157100"/>
            <a:ext cx="1981372" cy="19813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2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71A034-1CDF-8B46-90C5-63321B0C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38300"/>
            <a:ext cx="7580897" cy="4837655"/>
          </a:xfrm>
        </p:spPr>
        <p:txBody>
          <a:bodyPr>
            <a:normAutofit/>
          </a:bodyPr>
          <a:lstStyle/>
          <a:p>
            <a:r>
              <a:rPr lang="en-US" sz="2400" dirty="0">
                <a:cs typeface="Adobe Devanagari" panose="02040503050201020203" pitchFamily="18" charset="0"/>
              </a:rPr>
              <a:t>2 Year process to receive approval from health system leadership, including primary care and physician informatics committees – took this long even in California where cannabis use is legal!</a:t>
            </a:r>
          </a:p>
          <a:p>
            <a:r>
              <a:rPr lang="en-US" sz="2400" dirty="0">
                <a:cs typeface="Adobe Devanagari" panose="02040503050201020203" pitchFamily="18" charset="0"/>
              </a:rPr>
              <a:t>Conducted pilot testing in a small number of clinics and full launch across 90+ adult primary care clinics in January of 2021</a:t>
            </a:r>
          </a:p>
          <a:p>
            <a:r>
              <a:rPr lang="en-US" sz="2400" dirty="0">
                <a:cs typeface="Adobe Devanagari" panose="02040503050201020203" pitchFamily="18" charset="0"/>
              </a:rPr>
              <a:t>Data are from January 2021 through May 2023</a:t>
            </a:r>
          </a:p>
          <a:p>
            <a:endParaRPr lang="en-US" sz="2400" dirty="0">
              <a:cs typeface="Adobe Devanagari" panose="02040503050201020203" pitchFamily="18" charset="0"/>
            </a:endParaRPr>
          </a:p>
          <a:p>
            <a:endParaRPr lang="en-US" sz="2400" dirty="0">
              <a:cs typeface="Adobe Devanagari" panose="02040503050201020203" pitchFamily="18" charset="0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6030"/>
            <a:ext cx="10642600" cy="2048992"/>
          </a:xfrm>
        </p:spPr>
        <p:txBody>
          <a:bodyPr>
            <a:normAutofit/>
          </a:bodyPr>
          <a:lstStyle/>
          <a:p>
            <a:r>
              <a:rPr lang="en-US" sz="3600" dirty="0"/>
              <a:t>Methods – </a:t>
            </a:r>
            <a:br>
              <a:rPr lang="en-US" sz="3600" dirty="0"/>
            </a:br>
            <a:r>
              <a:rPr lang="en-US" sz="3600" dirty="0"/>
              <a:t>EHR Screening approval process</a:t>
            </a:r>
            <a:endParaRPr lang="en-US" sz="7200" dirty="0"/>
          </a:p>
        </p:txBody>
      </p:sp>
      <p:grpSp>
        <p:nvGrpSpPr>
          <p:cNvPr id="2" name="Group 1"/>
          <p:cNvGrpSpPr/>
          <p:nvPr/>
        </p:nvGrpSpPr>
        <p:grpSpPr>
          <a:xfrm>
            <a:off x="8864599" y="2911397"/>
            <a:ext cx="3327401" cy="3536845"/>
            <a:chOff x="7193359" y="2533152"/>
            <a:chExt cx="3536845" cy="3536845"/>
          </a:xfrm>
        </p:grpSpPr>
        <p:pic>
          <p:nvPicPr>
            <p:cNvPr id="2050" name="Picture 2" descr="Test Vector SVG Icon (23) - SVG Repo">
              <a:extLst>
                <a:ext uri="{FF2B5EF4-FFF2-40B4-BE49-F238E27FC236}">
                  <a16:creationId xmlns:a16="http://schemas.microsoft.com/office/drawing/2014/main" id="{9750A6B4-FBCA-4A79-8205-074D3647D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359" y="2533152"/>
              <a:ext cx="3536845" cy="3536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Approved Stamp Images – Browse 104,770 Stock Photos, Vectors, and Video |  Adobe Stock">
              <a:extLst>
                <a:ext uri="{FF2B5EF4-FFF2-40B4-BE49-F238E27FC236}">
                  <a16:creationId xmlns:a16="http://schemas.microsoft.com/office/drawing/2014/main" id="{F012DDBC-75C3-472E-B96B-44595DD90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61911">
              <a:off x="7642610" y="3789274"/>
              <a:ext cx="2638345" cy="1024600"/>
            </a:xfrm>
            <a:prstGeom prst="rect">
              <a:avLst/>
            </a:prstGeom>
            <a:noFill/>
            <a:effectLst>
              <a:softEdge rad="190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628" y="87507"/>
            <a:ext cx="1981372" cy="1981372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5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0835-FFC9-463B-89FC-988B1A6F126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Methods – Screening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5C92-EB73-4E09-9A65-A3266C4A9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959" y="1825625"/>
            <a:ext cx="4803414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endParaRPr lang="en-US" sz="2000" dirty="0">
              <a:latin typeface="+mj-lt"/>
              <a:ea typeface="+mj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latin typeface="+mj-lt"/>
                <a:ea typeface="+mj-ea"/>
                <a:cs typeface="Arial" panose="020B0604020202020204" pitchFamily="34" charset="0"/>
              </a:rPr>
              <a:t>The Tobacco and Cannabis Questionnaire (TCQ) is sent</a:t>
            </a:r>
            <a:r>
              <a:rPr lang="en-US" sz="2000" b="1" dirty="0"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+mj-lt"/>
                <a:ea typeface="+mj-ea"/>
                <a:cs typeface="Arial" panose="020B0604020202020204" pitchFamily="34" charset="0"/>
              </a:rPr>
              <a:t>to all Primary Care Adult patients with Annual Wellness and New patient visits (including gyn and geriatrics)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TCQ screening is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automated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and sent to patients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pre-visit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via the EHR (Epic)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patient portal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 (MyChart) to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self-administer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latin typeface="+mj-lt"/>
                <a:ea typeface="+mj-ea"/>
                <a:cs typeface="Arial" panose="020B0604020202020204" pitchFamily="34" charset="0"/>
              </a:rPr>
              <a:t>Most patients will only have to </a:t>
            </a:r>
            <a:r>
              <a:rPr lang="en-US" sz="2000" b="1" dirty="0">
                <a:latin typeface="+mj-lt"/>
                <a:ea typeface="+mj-ea"/>
                <a:cs typeface="Arial" panose="020B0604020202020204" pitchFamily="34" charset="0"/>
              </a:rPr>
              <a:t>complete 3 questions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0038D33-1846-49EE-9BE3-8DF8E786FB1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9" y="1559414"/>
            <a:ext cx="6931993" cy="497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A42A-D5BC-4C53-A462-772E5FA05C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8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C2CFA-D402-4778-9875-E46B914B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F1A42A-D5BC-4C53-A462-772E5FA05C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D80835-FFC9-463B-89FC-988B1A6F1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864" y="344831"/>
            <a:ext cx="10134369" cy="10025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cap="all" dirty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rPr>
              <a:t>Methods – Screening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5C92-EB73-4E09-9A65-A3266C4A9B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74572" y="1505038"/>
            <a:ext cx="8840273" cy="4821237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 marL="342900" indent="-342900">
              <a:lnSpc>
                <a:spcPct val="100000"/>
              </a:lnSpc>
            </a:pPr>
            <a:endParaRPr lang="en-US" sz="5200" dirty="0">
              <a:latin typeface="+mj-lt"/>
              <a:cs typeface="Adobe Devanagari" panose="02040503050201020203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6200" dirty="0">
                <a:latin typeface="+mj-lt"/>
                <a:cs typeface="Arial" panose="020B0604020202020204" pitchFamily="34" charset="0"/>
              </a:rPr>
              <a:t>Cannabis use questions include: 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sz="5800" dirty="0">
                <a:latin typeface="+mj-lt"/>
                <a:cs typeface="Arial" panose="020B0604020202020204" pitchFamily="34" charset="0"/>
              </a:rPr>
              <a:t>WHO-ASSIST (levels of cannabis use), mode(s) of use, frequency and reasons for use, medical vs non-medical use</a:t>
            </a:r>
            <a:endParaRPr lang="en-US" sz="5800" dirty="0">
              <a:latin typeface="+mj-lt"/>
            </a:endParaRPr>
          </a:p>
          <a:p>
            <a:pPr marL="342900" indent="-342900">
              <a:lnSpc>
                <a:spcPct val="100000"/>
              </a:lnSpc>
            </a:pPr>
            <a:r>
              <a:rPr lang="en-US" sz="6200" dirty="0">
                <a:latin typeface="+mj-lt"/>
                <a:cs typeface="Adobe Devanagari" panose="02040503050201020203" pitchFamily="18" charset="0"/>
              </a:rPr>
              <a:t>ASSIST scoring mapped to DSM-4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5800" dirty="0">
                <a:latin typeface="+mj-lt"/>
                <a:cs typeface="Adobe Devanagari" panose="02040503050201020203" pitchFamily="18" charset="0"/>
              </a:rPr>
              <a:t>Cut-point for risky cannabis use was increased from ASSIST 4 to ASSIST 8 (comparable to adaptation for alcohol use)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5800" dirty="0">
                <a:latin typeface="+mj-lt"/>
                <a:cs typeface="Adobe Devanagari" panose="02040503050201020203" pitchFamily="18" charset="0"/>
              </a:rPr>
              <a:t>Adapted cut-point provides a more meaningful clinically actionable set point </a:t>
            </a:r>
          </a:p>
          <a:p>
            <a:pPr marL="342900" indent="-342900">
              <a:lnSpc>
                <a:spcPct val="100000"/>
              </a:lnSpc>
            </a:pPr>
            <a:r>
              <a:rPr lang="en-US" sz="6200" dirty="0">
                <a:latin typeface="+mj-lt"/>
                <a:cs typeface="Adobe Devanagari" panose="02040503050201020203" pitchFamily="18" charset="0"/>
              </a:rPr>
              <a:t>Responses are categorized into risk for cannabis use disorder including: 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5500" dirty="0">
                <a:latin typeface="+mj-lt"/>
                <a:cs typeface="Adobe Devanagari" panose="02040503050201020203" pitchFamily="18" charset="0"/>
              </a:rPr>
              <a:t>No use (ASSIST 0)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5500" dirty="0">
                <a:latin typeface="+mj-lt"/>
                <a:cs typeface="Adobe Devanagari" panose="02040503050201020203" pitchFamily="18" charset="0"/>
              </a:rPr>
              <a:t>Low use (ASSIST 1-7)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5500" dirty="0">
                <a:latin typeface="+mj-lt"/>
                <a:cs typeface="Adobe Devanagari" panose="02040503050201020203" pitchFamily="18" charset="0"/>
              </a:rPr>
              <a:t>Moderate use (ASSIST 8-26)</a:t>
            </a:r>
          </a:p>
          <a:p>
            <a:pPr marL="800100" lvl="1" indent="-342900">
              <a:lnSpc>
                <a:spcPct val="100000"/>
              </a:lnSpc>
            </a:pPr>
            <a:r>
              <a:rPr lang="en-US" sz="5500" dirty="0">
                <a:latin typeface="+mj-lt"/>
                <a:cs typeface="Adobe Devanagari" panose="02040503050201020203" pitchFamily="18" charset="0"/>
              </a:rPr>
              <a:t>High Use (27+)</a:t>
            </a:r>
          </a:p>
          <a:p>
            <a:pPr marL="342900" indent="-342900">
              <a:lnSpc>
                <a:spcPct val="100000"/>
              </a:lnSpc>
            </a:pPr>
            <a:r>
              <a:rPr lang="en-US" sz="6200" dirty="0">
                <a:latin typeface="+mj-lt"/>
                <a:cs typeface="Adobe Devanagari" panose="02040503050201020203" pitchFamily="18" charset="0"/>
              </a:rPr>
              <a:t>Providers receive advisory message for patients’ screening results with links to provider support tools in the EHR (‘</a:t>
            </a:r>
            <a:r>
              <a:rPr lang="en-US" sz="6200" dirty="0" err="1">
                <a:latin typeface="+mj-lt"/>
                <a:cs typeface="Adobe Devanagari" panose="02040503050201020203" pitchFamily="18" charset="0"/>
              </a:rPr>
              <a:t>SmartSet</a:t>
            </a:r>
            <a:r>
              <a:rPr lang="en-US" sz="6200" dirty="0">
                <a:latin typeface="+mj-lt"/>
                <a:cs typeface="Adobe Devanagari" panose="02040503050201020203" pitchFamily="18" charset="0"/>
              </a:rPr>
              <a:t>’)</a:t>
            </a:r>
          </a:p>
          <a:p>
            <a:pPr>
              <a:spcBef>
                <a:spcPct val="0"/>
              </a:spcBef>
            </a:pPr>
            <a:endParaRPr lang="en-US" sz="67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lvl="1">
              <a:spcBef>
                <a:spcPct val="0"/>
              </a:spcBef>
              <a:buClr>
                <a:schemeClr val="bg1"/>
              </a:buClr>
            </a:pPr>
            <a:endParaRPr lang="en-US" sz="25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296" y="5165832"/>
            <a:ext cx="1190518" cy="119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1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969" y="339645"/>
            <a:ext cx="10134369" cy="1002552"/>
          </a:xfrm>
        </p:spPr>
        <p:txBody>
          <a:bodyPr/>
          <a:lstStyle/>
          <a:p>
            <a:r>
              <a:rPr lang="en-US" sz="3600" dirty="0"/>
              <a:t>Results – demographics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1E23B57-A482-8F4B-9021-86FE326A6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3570" y="1705673"/>
            <a:ext cx="9584329" cy="3846139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sz="2000" dirty="0"/>
              <a:t>175,734 patients were screened for cannabis use (January 2021-May 2023)</a:t>
            </a:r>
          </a:p>
          <a:p>
            <a:pPr marL="285750" indent="-285750"/>
            <a:r>
              <a:rPr lang="en-US" sz="2000" dirty="0"/>
              <a:t>Median age: 47 years (IQR: 35-61)</a:t>
            </a:r>
          </a:p>
          <a:p>
            <a:pPr marL="285750" indent="-285750"/>
            <a:r>
              <a:rPr lang="en-US" sz="2000" dirty="0"/>
              <a:t>58% female</a:t>
            </a:r>
          </a:p>
          <a:p>
            <a:pPr marL="285750" indent="-285750"/>
            <a:r>
              <a:rPr lang="en-US" sz="2000" dirty="0"/>
              <a:t>Race/ethnicity</a:t>
            </a:r>
          </a:p>
          <a:p>
            <a:pPr marL="742950" lvl="1" indent="-285750"/>
            <a:r>
              <a:rPr lang="en-US" sz="2000" dirty="0"/>
              <a:t>16% Asian</a:t>
            </a:r>
          </a:p>
          <a:p>
            <a:pPr marL="742950" lvl="1" indent="-285750"/>
            <a:r>
              <a:rPr lang="en-US" sz="2000" dirty="0"/>
              <a:t>14% Hispanic/Latinx</a:t>
            </a:r>
          </a:p>
          <a:p>
            <a:pPr marL="742950" lvl="1" indent="-285750"/>
            <a:r>
              <a:rPr lang="en-US" sz="2000" dirty="0"/>
              <a:t>4% Black/African American</a:t>
            </a:r>
          </a:p>
          <a:p>
            <a:pPr marL="742950" lvl="1" indent="-285750"/>
            <a:r>
              <a:rPr lang="en-US" sz="2000" dirty="0"/>
              <a:t>3% MENA</a:t>
            </a:r>
          </a:p>
          <a:p>
            <a:pPr marL="742950" lvl="1" indent="-285750"/>
            <a:r>
              <a:rPr lang="en-US" sz="2000" dirty="0"/>
              <a:t>32% White/Caucasian</a:t>
            </a:r>
          </a:p>
          <a:p>
            <a:pPr marL="742950" lvl="1" indent="-285750"/>
            <a:r>
              <a:rPr lang="en-US" sz="2000" dirty="0"/>
              <a:t>31% Other</a:t>
            </a:r>
          </a:p>
          <a:p>
            <a:pPr marL="742950" lvl="1" indent="-285750"/>
            <a:endParaRPr lang="en-US" sz="2000" dirty="0"/>
          </a:p>
        </p:txBody>
      </p:sp>
      <p:pic>
        <p:nvPicPr>
          <p:cNvPr id="3074" name="Picture 2" descr="Cannabis Icons - Free SVG &amp; PNG Cannabis Images - Noun Project">
            <a:extLst>
              <a:ext uri="{FF2B5EF4-FFF2-40B4-BE49-F238E27FC236}">
                <a16:creationId xmlns:a16="http://schemas.microsoft.com/office/drawing/2014/main" id="{06972DE8-B1CE-4211-A680-54D7ADF3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430" y="5194614"/>
            <a:ext cx="1168593" cy="116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3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969" y="339645"/>
            <a:ext cx="10134369" cy="1002552"/>
          </a:xfrm>
        </p:spPr>
        <p:txBody>
          <a:bodyPr/>
          <a:lstStyle/>
          <a:p>
            <a:r>
              <a:rPr lang="en-US" sz="3600" dirty="0"/>
              <a:t>Prevalence of Cannabis use and CUD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1E23B57-A482-8F4B-9021-86FE326A6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3570" y="1705673"/>
            <a:ext cx="9584329" cy="3846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Among adult primary care patients, past 3 months</a:t>
            </a:r>
          </a:p>
          <a:p>
            <a:pPr marL="285750" indent="-285750"/>
            <a:r>
              <a:rPr lang="en-US" sz="3200" dirty="0"/>
              <a:t>17% Cannabis Use</a:t>
            </a:r>
          </a:p>
          <a:p>
            <a:pPr marL="742950" lvl="1" indent="-285750"/>
            <a:r>
              <a:rPr lang="en-US" sz="3200" dirty="0"/>
              <a:t>Among cannabis users, 35% screened positive for CUD</a:t>
            </a:r>
          </a:p>
          <a:p>
            <a:pPr marL="742950" lvl="1" indent="-285750"/>
            <a:endParaRPr lang="en-US" sz="2000" dirty="0"/>
          </a:p>
        </p:txBody>
      </p:sp>
      <p:pic>
        <p:nvPicPr>
          <p:cNvPr id="3074" name="Picture 2" descr="Cannabis Icons - Free SVG &amp; PNG Cannabis Images - Noun Project">
            <a:extLst>
              <a:ext uri="{FF2B5EF4-FFF2-40B4-BE49-F238E27FC236}">
                <a16:creationId xmlns:a16="http://schemas.microsoft.com/office/drawing/2014/main" id="{06972DE8-B1CE-4211-A680-54D7ADF3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214" y="5118991"/>
            <a:ext cx="1366028" cy="136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6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E93AABDC-C3FD-F345-990B-6E2D88310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969" y="339645"/>
            <a:ext cx="10134369" cy="1002552"/>
          </a:xfrm>
        </p:spPr>
        <p:txBody>
          <a:bodyPr/>
          <a:lstStyle/>
          <a:p>
            <a:r>
              <a:rPr lang="en-US" sz="3600" dirty="0"/>
              <a:t>Medical Cannabis use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1E23B57-A482-8F4B-9021-86FE326A6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3570" y="1705673"/>
            <a:ext cx="9584329" cy="384613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Reasons for cannabis use, past 3 months</a:t>
            </a:r>
          </a:p>
          <a:p>
            <a:pPr lvl="1"/>
            <a:r>
              <a:rPr lang="en-US" sz="2800" dirty="0"/>
              <a:t>16% medical only</a:t>
            </a:r>
          </a:p>
          <a:p>
            <a:pPr lvl="1"/>
            <a:r>
              <a:rPr lang="en-US" sz="2800" dirty="0"/>
              <a:t>53% non-medical only</a:t>
            </a:r>
          </a:p>
          <a:p>
            <a:pPr lvl="1"/>
            <a:r>
              <a:rPr lang="en-US" sz="2800" dirty="0"/>
              <a:t>31% both medical and non-medical</a:t>
            </a:r>
          </a:p>
          <a:p>
            <a:r>
              <a:rPr lang="en-US" sz="2800" dirty="0"/>
              <a:t>Used cannabis to manage a ‘symptom’</a:t>
            </a:r>
          </a:p>
          <a:p>
            <a:pPr lvl="1"/>
            <a:r>
              <a:rPr lang="en-US" sz="2800" dirty="0"/>
              <a:t>76% of all cannabis users</a:t>
            </a:r>
          </a:p>
          <a:p>
            <a:pPr lvl="1"/>
            <a:r>
              <a:rPr lang="en-US" sz="2800" dirty="0"/>
              <a:t>However, among those reporting strictly non-medical use, 58% reported using cannabis to manage a ‘symptom’</a:t>
            </a:r>
          </a:p>
        </p:txBody>
      </p:sp>
      <p:pic>
        <p:nvPicPr>
          <p:cNvPr id="3074" name="Picture 2" descr="Cannabis Icons - Free SVG &amp; PNG Cannabis Images - Noun Project">
            <a:extLst>
              <a:ext uri="{FF2B5EF4-FFF2-40B4-BE49-F238E27FC236}">
                <a16:creationId xmlns:a16="http://schemas.microsoft.com/office/drawing/2014/main" id="{06972DE8-B1CE-4211-A680-54D7ADF3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430" y="5152327"/>
            <a:ext cx="1283164" cy="12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85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ol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Modern Clean Sophisticated_01_AS - v6" id="{0AA3A176-5614-4CF7-97C7-387B0FB7AD04}" vid="{229230A5-5D58-4AD6-A6F9-E951DED424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045008-BD42-4B24-A6F5-0E1C58790533}">
  <ds:schemaRefs>
    <ds:schemaRef ds:uri="71af3243-3dd4-4a8d-8c0d-dd76da1f02a5"/>
    <ds:schemaRef ds:uri="http://purl.org/dc/terms/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A621F2-4F72-4D03-9533-F4606037C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B52848-9F15-412E-907E-592D80B16D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clean sophisticated presentation</Template>
  <TotalTime>0</TotalTime>
  <Words>2098</Words>
  <Application>Microsoft Office PowerPoint</Application>
  <PresentationFormat>Widescreen</PresentationFormat>
  <Paragraphs>252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Adobe Devanagari</vt:lpstr>
      <vt:lpstr>Arial</vt:lpstr>
      <vt:lpstr>Calibri</vt:lpstr>
      <vt:lpstr>Calibri Light</vt:lpstr>
      <vt:lpstr>Courier New</vt:lpstr>
      <vt:lpstr>Sagona ExtraLight</vt:lpstr>
      <vt:lpstr>Segoe UI Black</vt:lpstr>
      <vt:lpstr>Speak Pro</vt:lpstr>
      <vt:lpstr>Symbol</vt:lpstr>
      <vt:lpstr>Office Theme</vt:lpstr>
      <vt:lpstr>Cannabis Use among Patients in Primary Care: Findings from a Screening Program Implemented in a Large Urban Health System </vt:lpstr>
      <vt:lpstr>objectives</vt:lpstr>
      <vt:lpstr>Background</vt:lpstr>
      <vt:lpstr>Methods –  EHR Screening approval process</vt:lpstr>
      <vt:lpstr>Methods – Screening tool</vt:lpstr>
      <vt:lpstr>Methods – Screening items</vt:lpstr>
      <vt:lpstr>Results – demographics</vt:lpstr>
      <vt:lpstr>Prevalence of Cannabis use and CUD</vt:lpstr>
      <vt:lpstr>Medical Cannabis use</vt:lpstr>
      <vt:lpstr>Symptoms managed by cannabis, past 3 months</vt:lpstr>
      <vt:lpstr>Results – Mode of use</vt:lpstr>
      <vt:lpstr>Results – Mode of use</vt:lpstr>
      <vt:lpstr>Results – Correlates of cannabis use, past 3 months</vt:lpstr>
      <vt:lpstr>Results – Factors associated with Cannabis use</vt:lpstr>
      <vt:lpstr>Summary of Findings and recommendations</vt:lpstr>
      <vt:lpstr>Summary of Findings and recommendations</vt:lpstr>
      <vt:lpstr>UCLA QUIT-TC Study team</vt:lpstr>
      <vt:lpstr>contact</vt:lpstr>
      <vt:lpstr>Additional slides</vt:lpstr>
      <vt:lpstr>Implementation: Lessons Learned</vt:lpstr>
      <vt:lpstr>Implementation of the Tobacco and Cannabis Questionnaire (TCQ)</vt:lpstr>
      <vt:lpstr>Implementation of the Tobacco and Cannabis Questionnaire (TCQ): C ont.</vt:lpstr>
      <vt:lpstr>Implementation of the Tobacco and Cannabis Questionnaire (TCQ): C ont.</vt:lpstr>
      <vt:lpstr>Future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2023-04-13T03:05:15Z</dcterms:created>
  <dcterms:modified xsi:type="dcterms:W3CDTF">2023-09-26T01:06:40Z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